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Robot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20" Type="http://schemas.openxmlformats.org/officeDocument/2006/relationships/slide" Target="slides/slide15.xml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57b3664d9_0_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57b3664d9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what is happening in your app.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 everything.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way to set log level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56a975927_2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56a975927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Debug, view styles, see network activity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57b3664d9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57b3664d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Debug, view styles, see network activity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.net fiddle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57b3664d9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57b3664d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Debug, view styles, see network activity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457b3664d9_0_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457b3664d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may be using an ORM but querying the db directly is quick and easy reference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57b3664d9_0_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57b3664d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may be using an ORM but querying the db directly is quick and easy reference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57b3664d9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57b3664d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may be using an ORM but querying the db directly is quick and easy reference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57b3664d9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57b3664d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may be using an ORM but querying the db directly is quick and easy reference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57b3664d9_0_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57b3664d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may be using an ORM but querying the db directly is quick and easy reference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56a975927_2_6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56a975927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Junior/new programmers get the worst projects, the hardest code to understand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57b3664d9_0_9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57b3664d9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a lot going on in an ide. Take time to explore the environment and figure out the features.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57b3664d9_0_10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57b3664d9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56a975927_2_9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56a975927_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you’re stuck not understanding behavior that is caused by the data, not the code.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bedd03a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bedd03a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 good for values that cannot be exact, like the range input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457b3664d9_0_1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457b3664d9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logs. Nothing in database. No errors.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b995fe0c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b995fe0c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b995fe0c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b995fe0c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456a975927_2_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456a975927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 what they mean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Simpler code is more maintainable. Do not go for elegant. Do not code complicated one-liners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456a975927_2_10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456a975927_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Breakpoints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 bps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to cursor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Blackbox script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stack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Console interrogation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KGV’s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Runtime dom changes of html and css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 on all exceptions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Console.log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local storage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56a975927_2_1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56a975927_2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not rely on a real database in tests? Data changes. Difficult to contrive all necessary “scenarios”.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56a975927_2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56a975927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Frameworks shield the dev from lower levels. You must still know what they are doing under the hood.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Knowing HTTP helps immensely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Dont rely on ORMs alone, know sql.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c6f73a04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c6f73a04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c6f73a04f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c6f73a04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Very basic but under-utilized by brand new programmers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Begginer programmers have too much to absorb, think they won’t need breakpoints.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56a975927_2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456a975927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Suprisingly often we answer our own questions simply by talking it through.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to the duck why each line of code is obviously correct until you can’t.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456a975927_2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456a975927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 your head. Force a context change when appropriate.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56a975927_2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56a975927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what is actually hitting the database. It is not always so obvious from code, especially if dealing with nulls.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57b3664d9_0_7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57b3664d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Similar to db profile, look and see what exactly is going over the network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57b3664d9_0_8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57b3664d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Similar to db profile, look and see what exactly is going over the network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www.example.com" TargetMode="External"/><Relationship Id="rId4" Type="http://schemas.openxmlformats.org/officeDocument/2006/relationships/hyperlink" Target="https://ericlippert.com/2014/03/05/how-to-debug-small-programs/" TargetMode="External"/><Relationship Id="rId5" Type="http://schemas.openxmlformats.org/officeDocument/2006/relationships/hyperlink" Target="https://github.com/crowcoder/dliyj" TargetMode="External"/><Relationship Id="rId6" Type="http://schemas.openxmlformats.org/officeDocument/2006/relationships/hyperlink" Target="http://newup.consulting/dliyj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0360" y="3374430"/>
            <a:ext cx="2155560" cy="1616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342410" y="2726130"/>
            <a:ext cx="2155560" cy="1616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197985" y="1529505"/>
            <a:ext cx="2155560" cy="161667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Debug Like It’s Your Job</a:t>
            </a:r>
            <a:endParaRPr/>
          </a:p>
        </p:txBody>
      </p:sp>
      <p:sp>
        <p:nvSpPr>
          <p:cNvPr id="71" name="Google Shape;71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Bob Crowley @contrivedex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165925" y="302975"/>
            <a:ext cx="7895100" cy="11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Profiling and Tracing</a:t>
            </a:r>
            <a:endParaRPr/>
          </a:p>
        </p:txBody>
      </p:sp>
      <p:sp>
        <p:nvSpPr>
          <p:cNvPr id="138" name="Google Shape;138;p22"/>
          <p:cNvSpPr txBox="1"/>
          <p:nvPr/>
        </p:nvSpPr>
        <p:spPr>
          <a:xfrm>
            <a:off x="0" y="1818000"/>
            <a:ext cx="2046300" cy="3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Database (SQL Profiler, MySQL)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Network (Fiddler, F12, WireShark)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Code (Prefix, Application Insights)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FF0000"/>
              </a:buClr>
              <a:buSzPts val="1400"/>
              <a:buChar char="●"/>
            </a:pPr>
            <a:r>
              <a:rPr lang="en">
                <a:solidFill>
                  <a:srgbClr val="FF0000"/>
                </a:solidFill>
              </a:rPr>
              <a:t>Log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39" name="Google Shape;139;p22"/>
          <p:cNvPicPr preferRelativeResize="0"/>
          <p:nvPr/>
        </p:nvPicPr>
        <p:blipFill rotWithShape="1">
          <a:blip r:embed="rId3">
            <a:alphaModFix/>
          </a:blip>
          <a:srcRect b="0" l="0" r="24902" t="53965"/>
          <a:stretch/>
        </p:blipFill>
        <p:spPr>
          <a:xfrm>
            <a:off x="2107350" y="3132050"/>
            <a:ext cx="6866699" cy="162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00">
        <p:fade thruBlk="1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111225" y="118350"/>
            <a:ext cx="2630100" cy="146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Playground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Utilities</a:t>
            </a:r>
            <a:endParaRPr/>
          </a:p>
        </p:txBody>
      </p:sp>
      <p:sp>
        <p:nvSpPr>
          <p:cNvPr id="145" name="Google Shape;145;p23"/>
          <p:cNvSpPr txBox="1"/>
          <p:nvPr>
            <p:ph idx="1" type="body"/>
          </p:nvPr>
        </p:nvSpPr>
        <p:spPr>
          <a:xfrm>
            <a:off x="111225" y="1833875"/>
            <a:ext cx="21684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>
                <a:solidFill>
                  <a:srgbClr val="FF0000"/>
                </a:solidFill>
              </a:rPr>
              <a:t>F12 Browser Tools</a:t>
            </a:r>
            <a:endParaRPr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Linqpad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SQL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Postman/Fiddler</a:t>
            </a:r>
            <a:endParaRPr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225" y="1204725"/>
            <a:ext cx="6512448" cy="3527576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3180000" dist="1143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111225" y="118350"/>
            <a:ext cx="2630100" cy="146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Playground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Utilities</a:t>
            </a:r>
            <a:endParaRPr/>
          </a:p>
        </p:txBody>
      </p:sp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111225" y="1833875"/>
            <a:ext cx="21684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>
                <a:solidFill>
                  <a:srgbClr val="666666"/>
                </a:solidFill>
              </a:rPr>
              <a:t>F12 Browser Tools</a:t>
            </a:r>
            <a:endParaRPr>
              <a:solidFill>
                <a:srgbClr val="66666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>
                <a:solidFill>
                  <a:srgbClr val="FF0000"/>
                </a:solidFill>
              </a:rPr>
              <a:t>Linqpad</a:t>
            </a:r>
            <a:endParaRPr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SQL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Postman/Fiddler</a:t>
            </a:r>
            <a:endParaRPr/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0050" y="663675"/>
            <a:ext cx="6398274" cy="432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111225" y="118350"/>
            <a:ext cx="2630100" cy="146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Playground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Utilities</a:t>
            </a:r>
            <a:endParaRPr/>
          </a:p>
        </p:txBody>
      </p:sp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111225" y="1833875"/>
            <a:ext cx="21684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>
                <a:solidFill>
                  <a:srgbClr val="666666"/>
                </a:solidFill>
              </a:rPr>
              <a:t>F12 Browser Tools</a:t>
            </a:r>
            <a:endParaRPr>
              <a:solidFill>
                <a:srgbClr val="66666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>
                <a:solidFill>
                  <a:srgbClr val="FF0000"/>
                </a:solidFill>
              </a:rPr>
              <a:t>Linqpad</a:t>
            </a:r>
            <a:endParaRPr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SQL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Postman/Fiddler</a:t>
            </a:r>
            <a:endParaRPr/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0050" y="663675"/>
            <a:ext cx="6398264" cy="432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111225" y="118350"/>
            <a:ext cx="2630100" cy="146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Playground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Utilities</a:t>
            </a:r>
            <a:endParaRPr/>
          </a:p>
        </p:txBody>
      </p:sp>
      <p:sp>
        <p:nvSpPr>
          <p:cNvPr id="166" name="Google Shape;166;p26"/>
          <p:cNvSpPr txBox="1"/>
          <p:nvPr>
            <p:ph idx="1" type="body"/>
          </p:nvPr>
        </p:nvSpPr>
        <p:spPr>
          <a:xfrm>
            <a:off x="111225" y="1833875"/>
            <a:ext cx="21684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>
                <a:solidFill>
                  <a:srgbClr val="666666"/>
                </a:solidFill>
              </a:rPr>
              <a:t>F12 Browser Tools</a:t>
            </a:r>
            <a:endParaRPr>
              <a:solidFill>
                <a:srgbClr val="66666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>
                <a:solidFill>
                  <a:srgbClr val="666666"/>
                </a:solidFill>
              </a:rPr>
              <a:t>Linqpad</a:t>
            </a:r>
            <a:endParaRPr>
              <a:solidFill>
                <a:srgbClr val="66666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>
                <a:solidFill>
                  <a:srgbClr val="FF0000"/>
                </a:solidFill>
              </a:rPr>
              <a:t>SQL</a:t>
            </a:r>
            <a:endParaRPr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Postman/Fiddler</a:t>
            </a:r>
            <a:endParaRPr/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5900" y="290625"/>
            <a:ext cx="5855151" cy="470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111225" y="118350"/>
            <a:ext cx="2630100" cy="146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Playground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Utilities</a:t>
            </a:r>
            <a:endParaRPr/>
          </a:p>
        </p:txBody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111225" y="1833875"/>
            <a:ext cx="21684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>
                <a:solidFill>
                  <a:srgbClr val="666666"/>
                </a:solidFill>
              </a:rPr>
              <a:t>F12 Browser Tools</a:t>
            </a:r>
            <a:endParaRPr>
              <a:solidFill>
                <a:srgbClr val="66666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>
                <a:solidFill>
                  <a:srgbClr val="666666"/>
                </a:solidFill>
              </a:rPr>
              <a:t>Linqpad</a:t>
            </a:r>
            <a:endParaRPr>
              <a:solidFill>
                <a:srgbClr val="66666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>
                <a:solidFill>
                  <a:srgbClr val="666666"/>
                </a:solidFill>
              </a:rPr>
              <a:t>SQL</a:t>
            </a:r>
            <a:endParaRPr>
              <a:solidFill>
                <a:srgbClr val="66666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>
                <a:solidFill>
                  <a:srgbClr val="FF0000"/>
                </a:solidFill>
              </a:rPr>
              <a:t>Postman/Fiddler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74" name="Google Shape;1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850" y="901725"/>
            <a:ext cx="5272824" cy="398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4326" y="2996164"/>
            <a:ext cx="2952699" cy="1355633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3360000" dist="952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111225" y="118350"/>
            <a:ext cx="2630100" cy="146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Playground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Utilities</a:t>
            </a:r>
            <a:endParaRPr/>
          </a:p>
        </p:txBody>
      </p:sp>
      <p:sp>
        <p:nvSpPr>
          <p:cNvPr id="181" name="Google Shape;181;p28"/>
          <p:cNvSpPr txBox="1"/>
          <p:nvPr>
            <p:ph idx="1" type="body"/>
          </p:nvPr>
        </p:nvSpPr>
        <p:spPr>
          <a:xfrm>
            <a:off x="111225" y="1833875"/>
            <a:ext cx="21684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>
                <a:solidFill>
                  <a:srgbClr val="666666"/>
                </a:solidFill>
              </a:rPr>
              <a:t>F12 Browser Tools</a:t>
            </a:r>
            <a:endParaRPr>
              <a:solidFill>
                <a:srgbClr val="66666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>
                <a:solidFill>
                  <a:srgbClr val="666666"/>
                </a:solidFill>
              </a:rPr>
              <a:t>Linqpad</a:t>
            </a:r>
            <a:endParaRPr>
              <a:solidFill>
                <a:srgbClr val="66666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>
                <a:solidFill>
                  <a:srgbClr val="666666"/>
                </a:solidFill>
              </a:rPr>
              <a:t>SQL</a:t>
            </a:r>
            <a:endParaRPr>
              <a:solidFill>
                <a:srgbClr val="66666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>
                <a:solidFill>
                  <a:srgbClr val="FF0000"/>
                </a:solidFill>
              </a:rPr>
              <a:t>Postman/Fiddler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0450" y="332750"/>
            <a:ext cx="6097875" cy="461302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580000" dist="4762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111225" y="118350"/>
            <a:ext cx="2630100" cy="146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Playground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Utilities</a:t>
            </a:r>
            <a:endParaRPr/>
          </a:p>
        </p:txBody>
      </p:sp>
      <p:sp>
        <p:nvSpPr>
          <p:cNvPr id="188" name="Google Shape;188;p29"/>
          <p:cNvSpPr txBox="1"/>
          <p:nvPr>
            <p:ph idx="1" type="body"/>
          </p:nvPr>
        </p:nvSpPr>
        <p:spPr>
          <a:xfrm>
            <a:off x="111225" y="1833875"/>
            <a:ext cx="21684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>
                <a:solidFill>
                  <a:srgbClr val="666666"/>
                </a:solidFill>
              </a:rPr>
              <a:t>F12 Browser Tools</a:t>
            </a:r>
            <a:endParaRPr>
              <a:solidFill>
                <a:srgbClr val="66666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>
                <a:solidFill>
                  <a:srgbClr val="666666"/>
                </a:solidFill>
              </a:rPr>
              <a:t>Linqpad</a:t>
            </a:r>
            <a:endParaRPr>
              <a:solidFill>
                <a:srgbClr val="66666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>
                <a:solidFill>
                  <a:srgbClr val="666666"/>
                </a:solidFill>
              </a:rPr>
              <a:t>SQL</a:t>
            </a:r>
            <a:endParaRPr>
              <a:solidFill>
                <a:srgbClr val="66666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>
                <a:solidFill>
                  <a:srgbClr val="FF0000"/>
                </a:solidFill>
              </a:rPr>
              <a:t>Postman/Fiddler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0450" y="332760"/>
            <a:ext cx="6097875" cy="461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type="title"/>
          </p:nvPr>
        </p:nvSpPr>
        <p:spPr>
          <a:xfrm>
            <a:off x="111225" y="118350"/>
            <a:ext cx="2630100" cy="146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Playground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Utilities</a:t>
            </a:r>
            <a:endParaRPr/>
          </a:p>
        </p:txBody>
      </p:sp>
      <p:sp>
        <p:nvSpPr>
          <p:cNvPr id="195" name="Google Shape;195;p30"/>
          <p:cNvSpPr txBox="1"/>
          <p:nvPr>
            <p:ph idx="1" type="body"/>
          </p:nvPr>
        </p:nvSpPr>
        <p:spPr>
          <a:xfrm>
            <a:off x="111225" y="1833875"/>
            <a:ext cx="21684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>
                <a:solidFill>
                  <a:srgbClr val="666666"/>
                </a:solidFill>
              </a:rPr>
              <a:t>F12 Browser Tools</a:t>
            </a:r>
            <a:endParaRPr>
              <a:solidFill>
                <a:srgbClr val="66666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>
                <a:solidFill>
                  <a:srgbClr val="666666"/>
                </a:solidFill>
              </a:rPr>
              <a:t>Linqpad</a:t>
            </a:r>
            <a:endParaRPr>
              <a:solidFill>
                <a:srgbClr val="66666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>
                <a:solidFill>
                  <a:srgbClr val="666666"/>
                </a:solidFill>
              </a:rPr>
              <a:t>SQL</a:t>
            </a:r>
            <a:endParaRPr>
              <a:solidFill>
                <a:srgbClr val="66666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>
                <a:solidFill>
                  <a:srgbClr val="FF0000"/>
                </a:solidFill>
              </a:rPr>
              <a:t>Postman/Fiddler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96" name="Google Shape;19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0450" y="332750"/>
            <a:ext cx="6097896" cy="461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Indispensable IDE Features</a:t>
            </a:r>
            <a:endParaRPr/>
          </a:p>
        </p:txBody>
      </p:sp>
      <p:sp>
        <p:nvSpPr>
          <p:cNvPr id="202" name="Google Shape;202;p31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Breakpoints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Bookmarks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Run to…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Watches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Immediate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Call Stack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type="title"/>
          </p:nvPr>
        </p:nvSpPr>
        <p:spPr>
          <a:xfrm>
            <a:off x="471900" y="202000"/>
            <a:ext cx="8222100" cy="130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de·bug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identify and remove errors from (computer hardware or software).</a:t>
            </a:r>
            <a:endParaRPr/>
          </a:p>
        </p:txBody>
      </p:sp>
      <p:sp>
        <p:nvSpPr>
          <p:cNvPr id="77" name="Google Shape;77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Debugging is a practised skill.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Know the tools.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Know the techniques.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Level up fast.</a:t>
            </a:r>
            <a:endParaRPr/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2963" y="2480213"/>
            <a:ext cx="2619375" cy="1743075"/>
          </a:xfrm>
          <a:prstGeom prst="rect">
            <a:avLst/>
          </a:prstGeom>
          <a:noFill/>
          <a:ln>
            <a:noFill/>
          </a:ln>
          <a:effectLst>
            <a:outerShdw blurRad="342900" rotWithShape="0" algn="bl" dir="1980000" dist="1143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2"/>
          <p:cNvSpPr txBox="1"/>
          <p:nvPr>
            <p:ph type="title"/>
          </p:nvPr>
        </p:nvSpPr>
        <p:spPr>
          <a:xfrm>
            <a:off x="144425" y="190500"/>
            <a:ext cx="2748300" cy="137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Indispensable IDE Features</a:t>
            </a:r>
            <a:endParaRPr/>
          </a:p>
        </p:txBody>
      </p:sp>
      <p:sp>
        <p:nvSpPr>
          <p:cNvPr id="208" name="Google Shape;208;p32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>
                <a:solidFill>
                  <a:srgbClr val="FF0000"/>
                </a:solidFill>
              </a:rPr>
              <a:t>Bookmarks</a:t>
            </a:r>
            <a:endParaRPr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</a:pPr>
            <a:r>
              <a:rPr lang="en">
                <a:solidFill>
                  <a:srgbClr val="666666"/>
                </a:solidFill>
              </a:rPr>
              <a:t>Breakpoints</a:t>
            </a:r>
            <a:endParaRPr>
              <a:solidFill>
                <a:srgbClr val="66666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Run to…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Watches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Immediate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Call Stack</a:t>
            </a:r>
            <a:endParaRPr/>
          </a:p>
        </p:txBody>
      </p:sp>
      <p:pic>
        <p:nvPicPr>
          <p:cNvPr id="209" name="Google Shape;20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5453" y="548246"/>
            <a:ext cx="5692699" cy="43776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520000" dist="4762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/>
          <p:nvPr>
            <p:ph type="title"/>
          </p:nvPr>
        </p:nvSpPr>
        <p:spPr>
          <a:xfrm>
            <a:off x="144425" y="190500"/>
            <a:ext cx="2748300" cy="137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Indispensable IDE Features</a:t>
            </a:r>
            <a:endParaRPr/>
          </a:p>
        </p:txBody>
      </p:sp>
      <p:sp>
        <p:nvSpPr>
          <p:cNvPr id="215" name="Google Shape;215;p33"/>
          <p:cNvSpPr txBox="1"/>
          <p:nvPr>
            <p:ph idx="1" type="body"/>
          </p:nvPr>
        </p:nvSpPr>
        <p:spPr>
          <a:xfrm>
            <a:off x="471900" y="1919075"/>
            <a:ext cx="22116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Bookmarks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>
                <a:solidFill>
                  <a:srgbClr val="FF0000"/>
                </a:solidFill>
              </a:rPr>
              <a:t>Breakpoints</a:t>
            </a:r>
            <a:endParaRPr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>
                <a:solidFill>
                  <a:srgbClr val="FF0000"/>
                </a:solidFill>
              </a:rPr>
              <a:t>Run to…</a:t>
            </a:r>
            <a:endParaRPr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>
                <a:solidFill>
                  <a:srgbClr val="FF0000"/>
                </a:solidFill>
              </a:rPr>
              <a:t>Watches</a:t>
            </a:r>
            <a:endParaRPr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>
                <a:solidFill>
                  <a:srgbClr val="FF0000"/>
                </a:solidFill>
              </a:rPr>
              <a:t>Immediate </a:t>
            </a:r>
            <a:endParaRPr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>
                <a:solidFill>
                  <a:srgbClr val="FF0000"/>
                </a:solidFill>
              </a:rPr>
              <a:t>Call Stack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216" name="Google Shape;21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9300" y="613027"/>
            <a:ext cx="5946475" cy="43195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Known Good Values (KGVs)</a:t>
            </a:r>
            <a:endParaRPr/>
          </a:p>
        </p:txBody>
      </p:sp>
      <p:sp>
        <p:nvSpPr>
          <p:cNvPr id="222" name="Google Shape;222;p34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your code logic wrong, or are it’s inputs wrong?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Garbage in, Garbarge out.</a:t>
            </a:r>
            <a:endParaRPr/>
          </a:p>
        </p:txBody>
      </p:sp>
      <p:pic>
        <p:nvPicPr>
          <p:cNvPr id="223" name="Google Shape;22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9125" y="2430700"/>
            <a:ext cx="3810000" cy="1819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540000" dist="6667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Known Good Values (KGVs)</a:t>
            </a:r>
            <a:endParaRPr/>
          </a:p>
        </p:txBody>
      </p:sp>
      <p:pic>
        <p:nvPicPr>
          <p:cNvPr id="229" name="Google Shape;22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613" y="2081200"/>
            <a:ext cx="6734175" cy="981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000000" dist="47625">
              <a:srgbClr val="000000">
                <a:alpha val="50000"/>
              </a:srgbClr>
            </a:outerShdw>
          </a:effectLst>
        </p:spPr>
      </p:pic>
      <p:pic>
        <p:nvPicPr>
          <p:cNvPr id="230" name="Google Shape;23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8775" y="3432638"/>
            <a:ext cx="6715125" cy="1085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160000" dist="571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Being a Good Investigator</a:t>
            </a:r>
            <a:endParaRPr/>
          </a:p>
        </p:txBody>
      </p:sp>
      <p:sp>
        <p:nvSpPr>
          <p:cNvPr id="236" name="Google Shape;236;p36"/>
          <p:cNvSpPr txBox="1"/>
          <p:nvPr>
            <p:ph idx="1" type="body"/>
          </p:nvPr>
        </p:nvSpPr>
        <p:spPr>
          <a:xfrm>
            <a:off x="471900" y="1919075"/>
            <a:ext cx="3999900" cy="5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away from the keyboard and ask yourself: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lang="en">
                <a:solidFill>
                  <a:srgbClr val="000000"/>
                </a:solidFill>
              </a:rPr>
              <a:t>What reasons can there be for this behavior?</a:t>
            </a:r>
            <a:r>
              <a:rPr lang="en"/>
              <a:t>”</a:t>
            </a:r>
            <a:endParaRPr/>
          </a:p>
        </p:txBody>
      </p:sp>
      <p:pic>
        <p:nvPicPr>
          <p:cNvPr id="237" name="Google Shape;23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5425" y="2040688"/>
            <a:ext cx="2486025" cy="2466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660000" dist="47625">
              <a:srgbClr val="000000">
                <a:alpha val="50000"/>
              </a:srgbClr>
            </a:outerShdw>
          </a:effectLst>
        </p:spPr>
      </p:pic>
      <p:sp>
        <p:nvSpPr>
          <p:cNvPr id="238" name="Google Shape;238;p36"/>
          <p:cNvSpPr txBox="1"/>
          <p:nvPr/>
        </p:nvSpPr>
        <p:spPr>
          <a:xfrm>
            <a:off x="258475" y="2591625"/>
            <a:ext cx="5015700" cy="22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DNS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Service Account Missing or Expired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Router Transport Rules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Expired or Missing Certificates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Dependencies Not Installed</a:t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Incomplete Deployment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Being a Good Investigator</a:t>
            </a:r>
            <a:endParaRPr/>
          </a:p>
        </p:txBody>
      </p:sp>
      <p:sp>
        <p:nvSpPr>
          <p:cNvPr id="244" name="Google Shape;244;p37"/>
          <p:cNvSpPr txBox="1"/>
          <p:nvPr>
            <p:ph idx="1" type="body"/>
          </p:nvPr>
        </p:nvSpPr>
        <p:spPr>
          <a:xfrm>
            <a:off x="444975" y="2348200"/>
            <a:ext cx="3999900" cy="20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Instead of just observing what happens, make a prediction. It will increase your understanding of the code.</a:t>
            </a:r>
            <a:endParaRPr/>
          </a:p>
        </p:txBody>
      </p:sp>
      <p:pic>
        <p:nvPicPr>
          <p:cNvPr id="245" name="Google Shape;24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4325" y="1919075"/>
            <a:ext cx="4367400" cy="276019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360000" dist="38100">
              <a:srgbClr val="000000">
                <a:alpha val="50000"/>
              </a:srgbClr>
            </a:outerShdw>
          </a:effectLst>
        </p:spPr>
      </p:pic>
      <p:sp>
        <p:nvSpPr>
          <p:cNvPr id="246" name="Google Shape;246;p37"/>
          <p:cNvSpPr txBox="1"/>
          <p:nvPr/>
        </p:nvSpPr>
        <p:spPr>
          <a:xfrm>
            <a:off x="447075" y="1886075"/>
            <a:ext cx="39957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Make a Prediction</a:t>
            </a:r>
            <a:endParaRPr b="1"/>
          </a:p>
        </p:txBody>
      </p:sp>
      <p:pic>
        <p:nvPicPr>
          <p:cNvPr id="247" name="Google Shape;24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8875" y="3024725"/>
            <a:ext cx="1438300" cy="63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</a:rPr>
              <a:t>//Don’t blindly believe comments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253" name="Google Shape;253;p3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Comments become stale, often not updated when code is updated.</a:t>
            </a:r>
            <a:endParaRPr/>
          </a:p>
        </p:txBody>
      </p:sp>
      <p:pic>
        <p:nvPicPr>
          <p:cNvPr id="254" name="Google Shape;25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0375" y="2306250"/>
            <a:ext cx="4367399" cy="1935848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2700000" dist="952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9"/>
          <p:cNvSpPr txBox="1"/>
          <p:nvPr>
            <p:ph type="title"/>
          </p:nvPr>
        </p:nvSpPr>
        <p:spPr>
          <a:xfrm>
            <a:off x="428600" y="1616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debug small programs</a:t>
            </a:r>
            <a:endParaRPr/>
          </a:p>
        </p:txBody>
      </p:sp>
      <p:sp>
        <p:nvSpPr>
          <p:cNvPr id="260" name="Google Shape;260;p39"/>
          <p:cNvSpPr txBox="1"/>
          <p:nvPr/>
        </p:nvSpPr>
        <p:spPr>
          <a:xfrm>
            <a:off x="122625" y="1868400"/>
            <a:ext cx="8916300" cy="31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Turn on Compiler warnings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Break code into smaller units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Create technical specs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Preconditions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Postconditions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Write test cases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Listen to small doubts</a:t>
            </a:r>
            <a:endParaRPr/>
          </a:p>
        </p:txBody>
      </p:sp>
      <p:sp>
        <p:nvSpPr>
          <p:cNvPr id="261" name="Google Shape;261;p39"/>
          <p:cNvSpPr txBox="1"/>
          <p:nvPr/>
        </p:nvSpPr>
        <p:spPr>
          <a:xfrm>
            <a:off x="771875" y="851225"/>
            <a:ext cx="59226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9DAF8"/>
                </a:solidFill>
              </a:rPr>
              <a:t>https://ericlippert.com/2014/03/05/how-to-debug-small-programs/</a:t>
            </a:r>
            <a:endParaRPr>
              <a:solidFill>
                <a:srgbClr val="C9DAF8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         http://newup.consulting/dliyj/</a:t>
            </a:r>
            <a:endParaRPr/>
          </a:p>
        </p:txBody>
      </p:sp>
      <p:pic>
        <p:nvPicPr>
          <p:cNvPr id="267" name="Google Shape;26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500" y="1720450"/>
            <a:ext cx="6592184" cy="3332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840000" dist="571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sp>
        <p:nvSpPr>
          <p:cNvPr id="273" name="Google Shape;273;p41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Isolate units of logic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Mock dependencies like databases</a:t>
            </a:r>
            <a:endParaRPr/>
          </a:p>
        </p:txBody>
      </p:sp>
      <p:sp>
        <p:nvSpPr>
          <p:cNvPr id="274" name="Google Shape;274;p41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Your Tech Stack</a:t>
            </a:r>
            <a:endParaRPr/>
          </a:p>
        </p:txBody>
      </p:sp>
      <p:sp>
        <p:nvSpPr>
          <p:cNvPr id="84" name="Google Shape;84;p1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can’t be effective at debugging web development if you don’t know HTTP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If your code hits a database, learn SQL even if using an ORM.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7225" y="2416925"/>
            <a:ext cx="2667000" cy="1714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000000" dist="571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point</a:t>
            </a:r>
            <a:endParaRPr/>
          </a:p>
        </p:txBody>
      </p:sp>
      <p:sp>
        <p:nvSpPr>
          <p:cNvPr id="280" name="Google Shape;280;p42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one-line description of it</a:t>
            </a:r>
            <a:endParaRPr/>
          </a:p>
        </p:txBody>
      </p:sp>
      <p:pic>
        <p:nvPicPr>
          <p:cNvPr descr="Black and white image of ladder handles coming out of the water onto a floating dock" id="281" name="Google Shape;281;p42"/>
          <p:cNvPicPr preferRelativeResize="0"/>
          <p:nvPr/>
        </p:nvPicPr>
        <p:blipFill rotWithShape="1">
          <a:blip r:embed="rId3">
            <a:alphaModFix/>
          </a:blip>
          <a:srcRect b="2669" l="27777" r="9107" t="2669"/>
          <a:stretch/>
        </p:blipFill>
        <p:spPr>
          <a:xfrm>
            <a:off x="5355300" y="1069050"/>
            <a:ext cx="3005395" cy="300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3"/>
          <p:cNvSpPr txBox="1"/>
          <p:nvPr>
            <p:ph idx="4294967295" type="title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“This is a super-important quote”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287" name="Google Shape;287;p43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8" name="Google Shape;288;p43"/>
          <p:cNvSpPr txBox="1"/>
          <p:nvPr>
            <p:ph idx="4294967295" type="body"/>
          </p:nvPr>
        </p:nvSpPr>
        <p:spPr>
          <a:xfrm>
            <a:off x="773700" y="2961650"/>
            <a:ext cx="75966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From an expert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4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This is the most important takeaway that everyone has to remember.</a:t>
            </a:r>
            <a:endParaRPr sz="4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5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sp>
        <p:nvSpPr>
          <p:cNvPr id="299" name="Google Shape;299;p45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Bob Crowley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@contrivedex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bob@contrivedexample.com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hlinkClick r:id="rId3"/>
              </a:rPr>
              <a:t>www.contrivedexample.com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</a:t>
            </a:r>
            <a:endParaRPr sz="1400"/>
          </a:p>
        </p:txBody>
      </p:sp>
      <p:sp>
        <p:nvSpPr>
          <p:cNvPr id="300" name="Google Shape;300;p45"/>
          <p:cNvSpPr txBox="1"/>
          <p:nvPr/>
        </p:nvSpPr>
        <p:spPr>
          <a:xfrm>
            <a:off x="3426600" y="115425"/>
            <a:ext cx="5655600" cy="49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How to Debug Small Programs: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https://ericlippert.com/2014/03/05/how-to-debug-small-programs/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Debug Like It’s Your Job sample code / live site: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5"/>
              </a:rPr>
              <a:t>https://github.com/crowcoder/dliyj</a:t>
            </a:r>
            <a:r>
              <a:rPr lang="en" sz="800"/>
              <a:t>      </a:t>
            </a:r>
            <a:r>
              <a:rPr lang="en" sz="800" u="sng">
                <a:solidFill>
                  <a:schemeClr val="hlink"/>
                </a:solidFill>
                <a:hlinkClick r:id="rId6"/>
              </a:rPr>
              <a:t>http://newup.consulting/dliyj/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DotNet Fiddle: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https://dotnetfiddle.net/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LINQPad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https://www.linqpad.net/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Fiddler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https://www.telerik.com/fiddler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Postman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https://www.getpostman.com/</a:t>
            </a:r>
            <a:endParaRPr sz="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Breakpoints();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471900" y="923350"/>
            <a:ext cx="3263700" cy="539700"/>
          </a:xfrm>
          <a:prstGeom prst="rect">
            <a:avLst/>
          </a:prstGeom>
          <a:solidFill>
            <a:srgbClr val="EBFF13">
              <a:alpha val="36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108175" y="1052500"/>
            <a:ext cx="281400" cy="281400"/>
          </a:xfrm>
          <a:prstGeom prst="ellipse">
            <a:avLst/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266950" y="3012475"/>
            <a:ext cx="2705100" cy="12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Enable/Disable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Conditional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Coded</a:t>
            </a:r>
            <a:endParaRPr/>
          </a:p>
        </p:txBody>
      </p:sp>
      <p:sp>
        <p:nvSpPr>
          <p:cNvPr id="94" name="Google Shape;94;p16"/>
          <p:cNvSpPr txBox="1"/>
          <p:nvPr/>
        </p:nvSpPr>
        <p:spPr>
          <a:xfrm>
            <a:off x="346275" y="1875600"/>
            <a:ext cx="24456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Pauses execution of a running program allowing you to inspect the environment.</a:t>
            </a:r>
            <a:endParaRPr/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2050" y="601925"/>
            <a:ext cx="5034450" cy="433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Rubber Duck Debugging</a:t>
            </a:r>
            <a:endParaRPr/>
          </a:p>
        </p:txBody>
      </p:sp>
      <p:sp>
        <p:nvSpPr>
          <p:cNvPr id="101" name="Google Shape;101;p17"/>
          <p:cNvSpPr txBox="1"/>
          <p:nvPr/>
        </p:nvSpPr>
        <p:spPr>
          <a:xfrm>
            <a:off x="290350" y="2046350"/>
            <a:ext cx="4666500" cy="12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99999"/>
                </a:solidFill>
              </a:rPr>
              <a:t>...what exactly is the function of a rubber duck?</a:t>
            </a:r>
            <a:endParaRPr b="1" sz="2400">
              <a:solidFill>
                <a:srgbClr val="999999"/>
              </a:solidFill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0150" y="1805950"/>
            <a:ext cx="3233850" cy="323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324925" y="4507475"/>
            <a:ext cx="5135100" cy="4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https://rubberduckdebugging.com/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a Walk</a:t>
            </a:r>
            <a:endParaRPr/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Incididunt ut labore et dolore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Consectetur adipiscing elit, sed do eiusmod tempor incididunt ut labore et dolore magna aliqua.</a:t>
            </a:r>
            <a:endParaRPr/>
          </a:p>
        </p:txBody>
      </p:sp>
      <p:sp>
        <p:nvSpPr>
          <p:cNvPr id="110" name="Google Shape;110;p18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88050"/>
            <a:ext cx="9144000" cy="345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165925" y="302975"/>
            <a:ext cx="2892900" cy="11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Profiling 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</a:t>
            </a:r>
            <a:endParaRPr/>
          </a:p>
        </p:txBody>
      </p:sp>
      <p:sp>
        <p:nvSpPr>
          <p:cNvPr id="117" name="Google Shape;117;p19"/>
          <p:cNvSpPr txBox="1"/>
          <p:nvPr/>
        </p:nvSpPr>
        <p:spPr>
          <a:xfrm>
            <a:off x="0" y="1818000"/>
            <a:ext cx="2539200" cy="31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>
                <a:solidFill>
                  <a:srgbClr val="FF0000"/>
                </a:solidFill>
              </a:rPr>
              <a:t>Database (SQL Profiler, MySQL)</a:t>
            </a:r>
            <a:endParaRPr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Network (Fiddler, F12, System.net)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Code (Prefix)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Log</a:t>
            </a:r>
            <a:endParaRPr/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4650" y="901725"/>
            <a:ext cx="6209051" cy="4090274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760000" dist="1143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165925" y="302975"/>
            <a:ext cx="2892900" cy="11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Profiling 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</a:t>
            </a:r>
            <a:endParaRPr/>
          </a:p>
        </p:txBody>
      </p:sp>
      <p:sp>
        <p:nvSpPr>
          <p:cNvPr id="124" name="Google Shape;124;p20"/>
          <p:cNvSpPr txBox="1"/>
          <p:nvPr/>
        </p:nvSpPr>
        <p:spPr>
          <a:xfrm>
            <a:off x="0" y="1818000"/>
            <a:ext cx="2539200" cy="31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Database (SQL Profiler, MySQL)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>
                <a:solidFill>
                  <a:srgbClr val="FF0000"/>
                </a:solidFill>
              </a:rPr>
              <a:t>Network (Fiddler, F12, WireShark)</a:t>
            </a:r>
            <a:endParaRPr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Code (Prefix)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Log</a:t>
            </a:r>
            <a:endParaRPr/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7950" y="693450"/>
            <a:ext cx="5780376" cy="419794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580000" dist="12382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>
    <mc:Choice Requires="p14">
      <p:transition p14:dur="200">
        <p:fade thruBlk="1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165925" y="302975"/>
            <a:ext cx="2892900" cy="11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Profiling 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</a:t>
            </a:r>
            <a:endParaRPr/>
          </a:p>
        </p:txBody>
      </p:sp>
      <p:sp>
        <p:nvSpPr>
          <p:cNvPr id="131" name="Google Shape;131;p21"/>
          <p:cNvSpPr txBox="1"/>
          <p:nvPr/>
        </p:nvSpPr>
        <p:spPr>
          <a:xfrm>
            <a:off x="0" y="1818000"/>
            <a:ext cx="2539200" cy="31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Database (SQL Profiler, MySQL)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Network (Fiddler, F12, WireShark)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●"/>
            </a:pPr>
            <a:r>
              <a:rPr lang="en">
                <a:solidFill>
                  <a:srgbClr val="FF0000"/>
                </a:solidFill>
              </a:rPr>
              <a:t>Code (Prefix)</a:t>
            </a:r>
            <a:endParaRPr>
              <a:solidFill>
                <a:srgbClr val="FF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Log</a:t>
            </a:r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350" y="1284075"/>
            <a:ext cx="6315424" cy="362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00">
        <p:fade thruBlk="1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